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9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vitriarvey\Desktop\Immigration_Data\Apprehensions_UAC_FMU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vitriarvey\Desktop\Immigration_Data\Apprehensions_UAC_FMU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8195442960901E-2"/>
          <c:y val="3.2105067452815703E-2"/>
          <c:w val="0.913510403590856"/>
          <c:h val="0.8824759189012669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6618357487922701E-3"/>
                  <c:y val="-3.210506745281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CF3-4A1E-A241-A778CA79E7E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282902288765202E-17"/>
                  <c:y val="-1.7511854974263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CF3-4A1E-A241-A778CA79E7E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1545893719811E-3"/>
                  <c:y val="-2.62677824613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CF3-4A1E-A241-A778CA79E7E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45932124785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CF3-4A1E-A241-A778CA79E7E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Sheet5!$B$14:$J$14</c:f>
              <c:strCache>
                <c:ptCount val="9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</c:strCache>
            </c:strRef>
          </c:cat>
          <c:val>
            <c:numRef>
              <c:f>Sheet5!$B$15:$J$15</c:f>
              <c:numCache>
                <c:formatCode>_(* #,##0_);_(* \(#,##0\);_(* "-"??_);_(@_)</c:formatCode>
                <c:ptCount val="9"/>
                <c:pt idx="0">
                  <c:v>51007</c:v>
                </c:pt>
                <c:pt idx="1">
                  <c:v>51855</c:v>
                </c:pt>
                <c:pt idx="2">
                  <c:v>50747</c:v>
                </c:pt>
                <c:pt idx="3">
                  <c:v>47980</c:v>
                </c:pt>
                <c:pt idx="4">
                  <c:v>66884</c:v>
                </c:pt>
                <c:pt idx="5">
                  <c:v>92835</c:v>
                </c:pt>
                <c:pt idx="6">
                  <c:v>99290</c:v>
                </c:pt>
                <c:pt idx="7">
                  <c:v>132880</c:v>
                </c:pt>
                <c:pt idx="8">
                  <c:v>94897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CF3-4A1E-A241-A778CA79E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0364024"/>
        <c:axId val="490363240"/>
      </c:lineChart>
      <c:catAx>
        <c:axId val="49036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363240"/>
        <c:crosses val="autoZero"/>
        <c:auto val="1"/>
        <c:lblAlgn val="ctr"/>
        <c:lblOffset val="100"/>
        <c:noMultiLvlLbl val="0"/>
      </c:catAx>
      <c:valAx>
        <c:axId val="49036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364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1803926563599"/>
          <c:y val="5.3727011783983598E-2"/>
          <c:w val="0.86172324510266696"/>
          <c:h val="0.87384093843180599"/>
        </c:manualLayout>
      </c:layout>
      <c:lineChart>
        <c:grouping val="standard"/>
        <c:varyColors val="0"/>
        <c:ser>
          <c:idx val="0"/>
          <c:order val="0"/>
          <c:tx>
            <c:strRef>
              <c:f>Sheet2!$B$62</c:f>
              <c:strCache>
                <c:ptCount val="1"/>
                <c:pt idx="0">
                  <c:v>Families and minors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5EFCF2-59AD-B44E-B720-F4F6A5EC411C}" type="VALUE">
                      <a:rPr lang="en-US" sz="140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BEA-4978-817D-0030D8B5FFE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Sheet2!$C$61:$I$61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 YTD</c:v>
                </c:pt>
              </c:strCache>
            </c:strRef>
          </c:cat>
          <c:val>
            <c:numRef>
              <c:f>Sheet2!$C$62:$I$62</c:f>
              <c:numCache>
                <c:formatCode>General</c:formatCode>
                <c:ptCount val="7"/>
                <c:pt idx="0">
                  <c:v>53614</c:v>
                </c:pt>
                <c:pt idx="1">
                  <c:v>136986</c:v>
                </c:pt>
                <c:pt idx="2">
                  <c:v>79808</c:v>
                </c:pt>
                <c:pt idx="3">
                  <c:v>137166</c:v>
                </c:pt>
                <c:pt idx="4">
                  <c:v>116857</c:v>
                </c:pt>
                <c:pt idx="5">
                  <c:v>157248</c:v>
                </c:pt>
                <c:pt idx="6" formatCode="#,##0">
                  <c:v>453932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BEA-4978-817D-0030D8B5FFE3}"/>
            </c:ext>
          </c:extLst>
        </c:ser>
        <c:ser>
          <c:idx val="1"/>
          <c:order val="1"/>
          <c:tx>
            <c:strRef>
              <c:f>Sheet2!$B$63</c:f>
              <c:strCache>
                <c:ptCount val="1"/>
                <c:pt idx="0">
                  <c:v>Single adults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BEA-4978-817D-0030D8B5FF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Sheet2!$C$61:$I$61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 YTD</c:v>
                </c:pt>
              </c:strCache>
            </c:strRef>
          </c:cat>
          <c:val>
            <c:numRef>
              <c:f>Sheet2!$C$63:$I$63</c:f>
              <c:numCache>
                <c:formatCode>General</c:formatCode>
                <c:ptCount val="7"/>
                <c:pt idx="0">
                  <c:v>360783</c:v>
                </c:pt>
                <c:pt idx="1">
                  <c:v>342385</c:v>
                </c:pt>
                <c:pt idx="2">
                  <c:v>251525</c:v>
                </c:pt>
                <c:pt idx="3">
                  <c:v>271704</c:v>
                </c:pt>
                <c:pt idx="4">
                  <c:v>187059</c:v>
                </c:pt>
                <c:pt idx="5">
                  <c:v>239331</c:v>
                </c:pt>
                <c:pt idx="6" formatCode="#,##0">
                  <c:v>234443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BEA-4978-817D-0030D8B5F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0360888"/>
        <c:axId val="490362456"/>
      </c:lineChart>
      <c:catAx>
        <c:axId val="49036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362456"/>
        <c:crosses val="autoZero"/>
        <c:auto val="1"/>
        <c:lblAlgn val="ctr"/>
        <c:lblOffset val="100"/>
        <c:noMultiLvlLbl val="0"/>
      </c:catAx>
      <c:valAx>
        <c:axId val="49036245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36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0.16139</cdr:x>
      <cdr:y>0.21039</cdr:y>
    </cdr:from>
    <cdr:to>
      <cdr:x>0.37487</cdr:x>
      <cdr:y>0.27492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97158" y="915466"/>
          <a:ext cx="2244871" cy="280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/>
            <a:t>Single adults</a:t>
          </a:r>
        </a:p>
      </cdr:txBody>
    </cdr:sp>
  </cdr:relSizeAnchor>
  <cdr:relSizeAnchor xmlns:cdr="http://schemas.openxmlformats.org/drawingml/2006/chartDrawing">
    <cdr:from>
      <cdr:x>0.14821</cdr:x>
      <cdr:y>0.61851</cdr:y>
    </cdr:from>
    <cdr:to>
      <cdr:x>0.52224</cdr:x>
      <cdr:y>0.67499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58525" y="2691367"/>
          <a:ext cx="3933150" cy="245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Families and unaccompanied minors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2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7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E99C-991A-4887-9657-F93CE28B669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0F5AE-D25A-4CB6-9787-357AACCB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9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Migratory</a:t>
            </a:r>
            <a:r>
              <a:rPr lang="es-MX" dirty="0" smtClean="0"/>
              <a:t> </a:t>
            </a:r>
            <a:r>
              <a:rPr lang="es-MX" dirty="0" err="1" smtClean="0"/>
              <a:t>Agreements</a:t>
            </a:r>
            <a:r>
              <a:rPr lang="es-MX" dirty="0" smtClean="0"/>
              <a:t>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r>
              <a:rPr lang="es-MX" dirty="0" err="1" smtClean="0"/>
              <a:t>Mexico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U.S. of June 7,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1813" y="4988034"/>
            <a:ext cx="3958225" cy="1747837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Rafael Fern</a:t>
            </a:r>
            <a:r>
              <a:rPr lang="es-MX" sz="2000" dirty="0" smtClean="0"/>
              <a:t>á</a:t>
            </a:r>
            <a:r>
              <a:rPr lang="en-US" sz="2000" dirty="0" err="1" smtClean="0"/>
              <a:t>ndez</a:t>
            </a:r>
            <a:r>
              <a:rPr lang="en-US" sz="2000" dirty="0" smtClean="0"/>
              <a:t> de Castro</a:t>
            </a:r>
          </a:p>
          <a:p>
            <a:pPr algn="l"/>
            <a:r>
              <a:rPr lang="en-US" sz="2000" dirty="0" smtClean="0"/>
              <a:t>Smart Border Coalition</a:t>
            </a:r>
          </a:p>
          <a:p>
            <a:pPr algn="l"/>
            <a:r>
              <a:rPr lang="en-US" sz="2000" dirty="0" smtClean="0"/>
              <a:t>July 18, 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660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62" y="1883630"/>
            <a:ext cx="7296232" cy="4786472"/>
          </a:xfrm>
        </p:spPr>
      </p:pic>
      <p:sp>
        <p:nvSpPr>
          <p:cNvPr id="6" name="TextBox 5"/>
          <p:cNvSpPr txBox="1"/>
          <p:nvPr/>
        </p:nvSpPr>
        <p:spPr>
          <a:xfrm>
            <a:off x="275573" y="463463"/>
            <a:ext cx="1191642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500" b="1" dirty="0" err="1" smtClean="0">
                <a:latin typeface="+mj-lt"/>
              </a:rPr>
              <a:t>Detentions</a:t>
            </a:r>
            <a:r>
              <a:rPr lang="es-MX" sz="3500" b="1" dirty="0" smtClean="0">
                <a:latin typeface="+mj-lt"/>
              </a:rPr>
              <a:t> </a:t>
            </a:r>
            <a:r>
              <a:rPr lang="es-MX" sz="3500" b="1" dirty="0" err="1" smtClean="0">
                <a:latin typeface="+mj-lt"/>
              </a:rPr>
              <a:t>by</a:t>
            </a:r>
            <a:r>
              <a:rPr lang="es-MX" sz="3500" b="1" dirty="0" smtClean="0">
                <a:latin typeface="+mj-lt"/>
              </a:rPr>
              <a:t> CBP in </a:t>
            </a:r>
            <a:r>
              <a:rPr lang="es-MX" sz="3500" b="1" dirty="0" err="1" smtClean="0">
                <a:latin typeface="+mj-lt"/>
              </a:rPr>
              <a:t>the</a:t>
            </a:r>
            <a:r>
              <a:rPr lang="es-MX" sz="3500" b="1" dirty="0" smtClean="0">
                <a:latin typeface="+mj-lt"/>
              </a:rPr>
              <a:t> </a:t>
            </a:r>
            <a:r>
              <a:rPr lang="es-MX" sz="3500" b="1" dirty="0" err="1" smtClean="0">
                <a:latin typeface="+mj-lt"/>
              </a:rPr>
              <a:t>Southwest</a:t>
            </a:r>
            <a:r>
              <a:rPr lang="es-MX" sz="3500" b="1" dirty="0" smtClean="0">
                <a:latin typeface="+mj-lt"/>
              </a:rPr>
              <a:t> </a:t>
            </a:r>
            <a:r>
              <a:rPr lang="es-MX" sz="3500" b="1" dirty="0" err="1" smtClean="0">
                <a:latin typeface="+mj-lt"/>
              </a:rPr>
              <a:t>Border</a:t>
            </a:r>
            <a:r>
              <a:rPr lang="es-MX" sz="3500" b="1" dirty="0" smtClean="0">
                <a:latin typeface="+mj-lt"/>
              </a:rPr>
              <a:t>, Fiscal </a:t>
            </a:r>
            <a:r>
              <a:rPr lang="es-MX" sz="3500" b="1" dirty="0" err="1" smtClean="0">
                <a:latin typeface="+mj-lt"/>
              </a:rPr>
              <a:t>Years</a:t>
            </a:r>
            <a:r>
              <a:rPr lang="es-MX" sz="3500" b="1" dirty="0" smtClean="0">
                <a:latin typeface="+mj-lt"/>
              </a:rPr>
              <a:t> (2013-19)</a:t>
            </a:r>
            <a:endParaRPr lang="en-US" sz="3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78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59" y="3088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Apprehensions at the US </a:t>
            </a:r>
            <a:r>
              <a:rPr lang="en-US" sz="3500" b="1" dirty="0"/>
              <a:t>Southern border</a:t>
            </a:r>
            <a:br>
              <a:rPr lang="en-US" sz="3500" b="1" dirty="0"/>
            </a:br>
            <a:r>
              <a:rPr lang="en-US" sz="3500" b="1" dirty="0"/>
              <a:t> Fiscal Year 2019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936673" y="196630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975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7442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Remain in Mexico Policy</a:t>
            </a:r>
            <a:endParaRPr lang="en-US" sz="35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28" y="1368735"/>
            <a:ext cx="6480145" cy="5265119"/>
          </a:xfrm>
        </p:spPr>
      </p:pic>
    </p:spTree>
    <p:extLst>
      <p:ext uri="{BB962C8B-B14F-4D97-AF65-F5344CB8AC3E}">
        <p14:creationId xmlns:p14="http://schemas.microsoft.com/office/powerpoint/2010/main" val="206074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Mexican Deportation Efforts </a:t>
            </a:r>
            <a:endParaRPr lang="en-US" sz="35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76" y="1381261"/>
            <a:ext cx="7164449" cy="5265119"/>
          </a:xfrm>
        </p:spPr>
      </p:pic>
    </p:spTree>
    <p:extLst>
      <p:ext uri="{BB962C8B-B14F-4D97-AF65-F5344CB8AC3E}">
        <p14:creationId xmlns:p14="http://schemas.microsoft.com/office/powerpoint/2010/main" val="35063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Rising Number of Asylum Requests in Mexico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65" y="1825625"/>
            <a:ext cx="5758270" cy="4351338"/>
          </a:xfrm>
        </p:spPr>
      </p:pic>
    </p:spTree>
    <p:extLst>
      <p:ext uri="{BB962C8B-B14F-4D97-AF65-F5344CB8AC3E}">
        <p14:creationId xmlns:p14="http://schemas.microsoft.com/office/powerpoint/2010/main" val="95543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51" y="168178"/>
            <a:ext cx="11724249" cy="1460500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Apprehensions at the US Southern Border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(Single Adult vs. Family Units/Unaccompanied Minors) </a:t>
            </a:r>
            <a:endParaRPr lang="en-US" sz="3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32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500" b="1" dirty="0" err="1" smtClean="0"/>
              <a:t>Pending</a:t>
            </a:r>
            <a:r>
              <a:rPr lang="es-MX" sz="3500" b="1" dirty="0" smtClean="0"/>
              <a:t> Cases</a:t>
            </a:r>
            <a:endParaRPr lang="en-US" sz="35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09" y="1903956"/>
            <a:ext cx="4979981" cy="4536659"/>
          </a:xfrm>
        </p:spPr>
      </p:pic>
    </p:spTree>
    <p:extLst>
      <p:ext uri="{BB962C8B-B14F-4D97-AF65-F5344CB8AC3E}">
        <p14:creationId xmlns:p14="http://schemas.microsoft.com/office/powerpoint/2010/main" val="399323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79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Migratory Agreements between Mexico and the U.S. of June 7, 2019</vt:lpstr>
      <vt:lpstr>PowerPoint Presentation</vt:lpstr>
      <vt:lpstr>Apprehensions at the US Southern border  Fiscal Year 2019</vt:lpstr>
      <vt:lpstr>Remain in Mexico Policy</vt:lpstr>
      <vt:lpstr>Mexican Deportation Efforts </vt:lpstr>
      <vt:lpstr>Rising Number of Asylum Requests in Mexico</vt:lpstr>
      <vt:lpstr>Apprehensions at the US Southern Border (Single Adult vs. Family Units/Unaccompanied Minors) </vt:lpstr>
      <vt:lpstr>Pending Cases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Chiquito, Arturo</dc:creator>
  <cp:lastModifiedBy>Gustavo De La Fuente</cp:lastModifiedBy>
  <cp:revision>4</cp:revision>
  <dcterms:created xsi:type="dcterms:W3CDTF">2019-07-18T18:46:27Z</dcterms:created>
  <dcterms:modified xsi:type="dcterms:W3CDTF">2019-07-19T00:32:39Z</dcterms:modified>
</cp:coreProperties>
</file>